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68" r:id="rId4"/>
    <p:sldId id="270" r:id="rId5"/>
    <p:sldId id="273" r:id="rId6"/>
    <p:sldId id="275" r:id="rId7"/>
    <p:sldId id="276" r:id="rId8"/>
    <p:sldId id="274" r:id="rId9"/>
    <p:sldId id="271" r:id="rId10"/>
    <p:sldId id="278" r:id="rId11"/>
    <p:sldId id="277" r:id="rId12"/>
    <p:sldId id="266" r:id="rId13"/>
    <p:sldId id="256" r:id="rId14"/>
    <p:sldId id="269" r:id="rId1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00EE"/>
    <a:srgbClr val="1A163E"/>
    <a:srgbClr val="3C3391"/>
    <a:srgbClr val="271E56"/>
    <a:srgbClr val="2B215D"/>
    <a:srgbClr val="211C50"/>
    <a:srgbClr val="281F57"/>
    <a:srgbClr val="27215D"/>
    <a:srgbClr val="3E3084"/>
    <a:srgbClr val="292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556" autoAdjust="0"/>
    <p:restoredTop sz="94660"/>
  </p:normalViewPr>
  <p:slideViewPr>
    <p:cSldViewPr snapToGrid="0">
      <p:cViewPr varScale="1">
        <p:scale>
          <a:sx n="63" d="100"/>
          <a:sy n="63" d="100"/>
        </p:scale>
        <p:origin x="436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686AAF-778A-00E7-F9E7-C195C3E54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7E1D1A3-D7C1-51F9-102B-8D78F636C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3890996-594A-ACB9-0E23-598B72848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CA6C33-3708-B267-65B0-59F086EC7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0C1FB65-F314-BF87-7F67-D19934CD6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3559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0037DB-A668-EA8A-42DF-BBB67DE3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7D7257C-F23A-E25D-64F1-95AD04D2E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33EF1F3-205A-C784-8047-240DAC1E1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F0C3457-7676-D271-03F2-092CEB9BD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AA54293-5FA4-3AC9-0015-A1A3644E2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6500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73F726E-C02E-A204-F768-E8FF4BFA37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BDA81169-7C70-738A-EBE6-4DD34AD8B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9D3D97E-C08A-FA7A-8265-46E443004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FB26718-DC4F-D1F4-731E-E1B91821E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35FC154-3BD3-DD01-7B29-5ECF060A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446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8970EE-122F-031A-491E-A96227410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DC7AE4-8B0D-5FBC-4242-E334FD970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5564613-83A7-817B-47DC-BDE883174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77A8130-8FA8-2A56-C5EB-0921C7D3E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BE14551-9DB8-F6E2-45AC-D6DAF1AA0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7331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3F3A39-1A3D-CD40-AD57-F1957542C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4A541D6-9B54-D2ED-01F0-DA0829696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B38BA1A-67BA-E042-AF39-E3C36E13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9394433-44DF-CC87-D5C5-7ED834DCB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CE674B8-1F2E-85D7-83CA-84B84124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522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3FBA02-B75B-18CF-1336-99A57A9C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7E9D112-92C9-08F8-E1E7-A97679A6C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FF25FB8-2E89-C70E-3E25-DCDCF18A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0AB00D1-B1A1-89A5-DDF3-ED4BD57E1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8568865-4E71-A765-7FD3-B09CBC118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2CB28B6-08F4-2BB0-38A1-B046609FB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643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A3BB19-BE0C-55A3-260B-0644A779B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8840FBE-6D90-A5D7-00A8-E7E99FAF0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4092210-92DF-B243-0365-E68D7A154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6D1DE50-4C42-5355-F094-07A6EC2282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3429E78-F8CA-17D9-3972-8B06C87A09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C222BEB9-E79A-3BF2-90CB-7A5C41183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EAB95F6-D8BA-DA39-0DE9-308F522C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B150A8F-98D2-3052-A6F8-631F642C5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9106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C9C5FB-8DBE-C1CB-8BBC-B70D48E77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C247A01-2E16-4334-BD94-EC85C77D1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288A187-2672-A876-5F48-B39E665A1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7A35CBE-0CE2-76C8-386D-6CA21557D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3673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AFEBEE6-E41C-44DA-3686-672077C3C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CD5B59E9-02D1-DD81-9BF7-82718E543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759610E-6BA3-C8C3-2C2B-9F909B8E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2414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D0E972-3F78-39F2-7B2C-61AA30B5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9B2CFDC-B5A3-43E4-5A9A-34D4DEF78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5605E15-6D6F-2616-D5D9-B9B7FE4A0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4FEDF5C-2956-8D98-19B0-FE5F55E2F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C50DBC0-676B-984E-79AB-A5E73BFD0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C1BA2CB-86AC-7B0A-0450-6A58C42A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2817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D3D607-36C5-6C3A-C072-918BF9513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29C21994-9C07-5543-38F3-DA310A8F09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D323A16-73AA-7BA1-FCD6-305EF66C9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ABD52BC-112C-13B0-6BBF-7418E97D4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0AF5A6C-9DD1-4590-4BD0-95A8C2842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4A5AC77-F799-2D2B-0312-F2C80E19F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57465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5993C93B-DE64-CBA2-6871-30F47E4C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52DF3A0-396A-BCE3-17D3-8CDA9FE20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4249972-1E0E-E961-F57D-F388C9544F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C10EE-F191-43FF-AD99-A47BD9E5756B}" type="datetimeFigureOut">
              <a:rPr lang="hu-HU" smtClean="0"/>
              <a:t>2024. 01. 20.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BA15649-1475-FB83-3026-E476CC83E1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9703E07-3D09-E23C-6BFC-5533BDA6E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648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zöveg helye 2">
            <a:extLst>
              <a:ext uri="{FF2B5EF4-FFF2-40B4-BE49-F238E27FC236}">
                <a16:creationId xmlns:a16="http://schemas.microsoft.com/office/drawing/2014/main" id="{3EE0FDE1-1ED3-3AC6-91F0-B57451DD07EF}"/>
              </a:ext>
            </a:extLst>
          </p:cNvPr>
          <p:cNvSpPr txBox="1">
            <a:spLocks/>
          </p:cNvSpPr>
          <p:nvPr/>
        </p:nvSpPr>
        <p:spPr>
          <a:xfrm>
            <a:off x="66675" y="6127679"/>
            <a:ext cx="3713408" cy="1038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Harmadik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Demó</a:t>
            </a:r>
            <a:r>
              <a:rPr lang="hu-HU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: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202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4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.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01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.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20</a:t>
            </a:r>
          </a:p>
        </p:txBody>
      </p:sp>
      <p:sp>
        <p:nvSpPr>
          <p:cNvPr id="15" name="Szöveg helye 2">
            <a:extLst>
              <a:ext uri="{FF2B5EF4-FFF2-40B4-BE49-F238E27FC236}">
                <a16:creationId xmlns:a16="http://schemas.microsoft.com/office/drawing/2014/main" id="{7E41BC08-7F21-9E81-0EAA-246F490707A2}"/>
              </a:ext>
            </a:extLst>
          </p:cNvPr>
          <p:cNvSpPr txBox="1">
            <a:spLocks/>
          </p:cNvSpPr>
          <p:nvPr/>
        </p:nvSpPr>
        <p:spPr>
          <a:xfrm>
            <a:off x="9260498" y="98354"/>
            <a:ext cx="2823159" cy="1619250"/>
          </a:xfrm>
          <a:prstGeom prst="rect">
            <a:avLst/>
          </a:prstGeom>
          <a:effectLst>
            <a:outerShdw blurRad="25400" dist="25400" dir="2700000" sx="20000" sy="20000" algn="tl" rotWithShape="0">
              <a:prstClr val="black">
                <a:alpha val="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Magyarcsik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Dávid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Nagy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Balázs</a:t>
            </a:r>
            <a:r>
              <a:rPr lang="hu-HU" sz="20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Levente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Tóth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Dávid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Török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Zsombor</a:t>
            </a:r>
            <a:endParaRPr lang="hu-HU" sz="2000" dirty="0">
              <a:solidFill>
                <a:schemeClr val="bg1">
                  <a:lumMod val="95000"/>
                </a:schemeClr>
              </a:solidFill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16" name="Cím 1">
            <a:extLst>
              <a:ext uri="{FF2B5EF4-FFF2-40B4-BE49-F238E27FC236}">
                <a16:creationId xmlns:a16="http://schemas.microsoft.com/office/drawing/2014/main" id="{D1843A2F-FCBF-D871-014F-142D7B3C4663}"/>
              </a:ext>
            </a:extLst>
          </p:cNvPr>
          <p:cNvSpPr txBox="1">
            <a:spLocks/>
          </p:cNvSpPr>
          <p:nvPr/>
        </p:nvSpPr>
        <p:spPr>
          <a:xfrm>
            <a:off x="741485" y="1342183"/>
            <a:ext cx="10709030" cy="28681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7200" b="1" cap="all" spc="8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Dusza</a:t>
            </a:r>
            <a:r>
              <a:rPr lang="en-US" sz="7200" b="1" cap="all" spc="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workshop </a:t>
            </a:r>
            <a:r>
              <a:rPr lang="en-US" sz="6600" cap="all" spc="800" dirty="0">
                <a:solidFill>
                  <a:srgbClr val="2FB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SemiBold" pitchFamily="2" charset="-18"/>
                <a:cs typeface="Baloo Tamma 2 SemiBold" pitchFamily="2" charset="-18"/>
              </a:rPr>
              <a:t>202</a:t>
            </a:r>
            <a:r>
              <a:rPr lang="hu-HU" sz="6600" cap="all" spc="800" dirty="0">
                <a:solidFill>
                  <a:srgbClr val="2FB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SemiBold" pitchFamily="2" charset="-18"/>
                <a:cs typeface="Baloo Tamma 2 SemiBold" pitchFamily="2" charset="-18"/>
              </a:rPr>
              <a:t>3</a:t>
            </a:r>
            <a:r>
              <a:rPr lang="en-US" sz="6600" cap="all" spc="800" dirty="0">
                <a:solidFill>
                  <a:srgbClr val="2FB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SemiBold" pitchFamily="2" charset="-18"/>
                <a:cs typeface="Baloo Tamma 2 SemiBold" pitchFamily="2" charset="-18"/>
              </a:rPr>
              <a:t>-2</a:t>
            </a:r>
            <a:r>
              <a:rPr lang="hu-HU" sz="6600" cap="all" spc="800" dirty="0">
                <a:solidFill>
                  <a:srgbClr val="2FB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SemiBold" pitchFamily="2" charset="-18"/>
                <a:cs typeface="Baloo Tamma 2 SemiBold" pitchFamily="2" charset="-18"/>
              </a:rPr>
              <a:t>4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5558DABE-3AC7-9E5B-3ECD-9C23268E6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6546" y="4105587"/>
            <a:ext cx="1905322" cy="16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00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1E56"/>
            </a:gs>
            <a:gs pos="98000">
              <a:srgbClr val="3C3391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25A5718A-5DA6-7AF3-C756-0BFDB5D57844}"/>
              </a:ext>
            </a:extLst>
          </p:cNvPr>
          <p:cNvGrpSpPr/>
          <p:nvPr/>
        </p:nvGrpSpPr>
        <p:grpSpPr>
          <a:xfrm>
            <a:off x="1616766" y="121735"/>
            <a:ext cx="9160578" cy="1038613"/>
            <a:chOff x="2040822" y="557211"/>
            <a:chExt cx="9160578" cy="1038613"/>
          </a:xfrm>
        </p:grpSpPr>
        <p:pic>
          <p:nvPicPr>
            <p:cNvPr id="19" name="Kép 18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BD545A9D-0F36-D1CD-C554-0A4FBA25B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9C0A70DC-BCDA-CB5D-EF88-30FC7A48810E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88C4EEE0-1BBB-99F7-C480-04BC7D9C4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884" y="2035601"/>
            <a:ext cx="10326436" cy="1131405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hu-HU" sz="4200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Terveink a „fináléra”</a:t>
            </a:r>
            <a:endParaRPr lang="hu-HU" sz="4200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635B4333-17DD-DB6E-252D-0826C56CE531}"/>
              </a:ext>
            </a:extLst>
          </p:cNvPr>
          <p:cNvSpPr txBox="1">
            <a:spLocks/>
          </p:cNvSpPr>
          <p:nvPr/>
        </p:nvSpPr>
        <p:spPr>
          <a:xfrm>
            <a:off x="3616894" y="3123044"/>
            <a:ext cx="6659360" cy="3486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Webes felület</a:t>
            </a:r>
            <a:r>
              <a:rPr lang="hu-HU" sz="2400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befejezése</a:t>
            </a:r>
          </a:p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Alkalmazás befejezése</a:t>
            </a:r>
          </a:p>
          <a:p>
            <a:pPr marL="685800" lvl="2">
              <a:lnSpc>
                <a:spcPct val="80000"/>
              </a:lnSpc>
              <a:spcBef>
                <a:spcPts val="1000"/>
              </a:spcBef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Beállítások</a:t>
            </a:r>
          </a:p>
          <a:p>
            <a:pPr marL="685800" lvl="2">
              <a:lnSpc>
                <a:spcPct val="80000"/>
              </a:lnSpc>
              <a:spcBef>
                <a:spcPts val="1000"/>
              </a:spcBef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Órarend</a:t>
            </a:r>
          </a:p>
          <a:p>
            <a:pPr lvl="1"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075327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ím 1">
            <a:extLst>
              <a:ext uri="{FF2B5EF4-FFF2-40B4-BE49-F238E27FC236}">
                <a16:creationId xmlns:a16="http://schemas.microsoft.com/office/drawing/2014/main" id="{A5B71291-8904-56CA-14FA-1C63F951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615" y="249115"/>
            <a:ext cx="4610768" cy="1181100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hu-HU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Webes felület</a:t>
            </a:r>
            <a:endParaRPr lang="hu-HU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5" name="Kép 4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50A3BCAF-4E01-4AA1-5957-845BB2D75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003" y="3043696"/>
            <a:ext cx="4725993" cy="1312776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DE41612-60AD-55DD-9556-59FFDB9D9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85725"/>
            <a:ext cx="523875" cy="523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A48C1F5F-0E95-1BC1-FAB4-D1FE4F1AD5CF}"/>
              </a:ext>
            </a:extLst>
          </p:cNvPr>
          <p:cNvCxnSpPr/>
          <p:nvPr/>
        </p:nvCxnSpPr>
        <p:spPr>
          <a:xfrm>
            <a:off x="4636294" y="3243995"/>
            <a:ext cx="2857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ím 1">
            <a:extLst>
              <a:ext uri="{FF2B5EF4-FFF2-40B4-BE49-F238E27FC236}">
                <a16:creationId xmlns:a16="http://schemas.microsoft.com/office/drawing/2014/main" id="{728CA62E-C519-CDAD-E3F1-8538832996F0}"/>
              </a:ext>
            </a:extLst>
          </p:cNvPr>
          <p:cNvSpPr txBox="1">
            <a:spLocks/>
          </p:cNvSpPr>
          <p:nvPr/>
        </p:nvSpPr>
        <p:spPr>
          <a:xfrm>
            <a:off x="3732366" y="419551"/>
            <a:ext cx="4674052" cy="187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hu-HU" sz="2800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(ÚJ!)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9AD18069-DABD-4165-A53F-23F2747DD283}"/>
              </a:ext>
            </a:extLst>
          </p:cNvPr>
          <p:cNvSpPr txBox="1"/>
          <p:nvPr/>
        </p:nvSpPr>
        <p:spPr>
          <a:xfrm>
            <a:off x="6065044" y="6247363"/>
            <a:ext cx="7980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0"/>
                <a:cs typeface="Baloo Tamma 2" pitchFamily="2" charset="0"/>
              </a:rPr>
              <a:t>classmate.hype.cool</a:t>
            </a:r>
            <a:endParaRPr lang="hu-HU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0"/>
              <a:cs typeface="Baloo Tamma 2" pitchFamily="2" charset="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4EE1D892-DEF0-6339-4C65-64A0B0532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1090" y="3620588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32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rgbClr val="1E1740"/>
            </a:gs>
            <a:gs pos="75000">
              <a:srgbClr val="312976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3F1E8DDF-3F76-D684-6761-F2B4B2359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982" y="2243596"/>
            <a:ext cx="9090036" cy="252501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9A2D07E2-724C-1A1E-1338-37123F5D737E}"/>
              </a:ext>
            </a:extLst>
          </p:cNvPr>
          <p:cNvSpPr txBox="1">
            <a:spLocks/>
          </p:cNvSpPr>
          <p:nvPr/>
        </p:nvSpPr>
        <p:spPr>
          <a:xfrm>
            <a:off x="838198" y="36733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Nyílt</a:t>
            </a:r>
            <a:r>
              <a:rPr lang="en-US" sz="2000" i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 </a:t>
            </a:r>
            <a:r>
              <a:rPr lang="en-US" sz="2000" i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teszt</a:t>
            </a:r>
            <a:r>
              <a:rPr lang="en-US" sz="2000" i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 </a:t>
            </a:r>
            <a:r>
              <a:rPr lang="en-US" sz="2000" i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verzió</a:t>
            </a:r>
            <a:endParaRPr lang="hu-HU" sz="2000" i="1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ea typeface="ADLaM Display" panose="02010000000000000000" pitchFamily="2" charset="0"/>
              <a:cs typeface="Baloo Tamma 2" pitchFamily="2" charset="-18"/>
            </a:endParaRPr>
          </a:p>
        </p:txBody>
      </p:sp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DA746E8D-BCE4-254A-4318-AE1D6B55F94D}"/>
              </a:ext>
            </a:extLst>
          </p:cNvPr>
          <p:cNvSpPr txBox="1"/>
          <p:nvPr/>
        </p:nvSpPr>
        <p:spPr>
          <a:xfrm>
            <a:off x="2846974" y="2173404"/>
            <a:ext cx="6498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5400" spc="600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BEMUTATKOZIK</a:t>
            </a:r>
          </a:p>
        </p:txBody>
      </p:sp>
    </p:spTree>
    <p:extLst>
      <p:ext uri="{BB962C8B-B14F-4D97-AF65-F5344CB8AC3E}">
        <p14:creationId xmlns:p14="http://schemas.microsoft.com/office/powerpoint/2010/main" val="216116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, képernyőkép, Kommunikációs eszköz, Mobileszköz látható&#10;&#10;Automatikusan generált leírás">
            <a:extLst>
              <a:ext uri="{FF2B5EF4-FFF2-40B4-BE49-F238E27FC236}">
                <a16:creationId xmlns:a16="http://schemas.microsoft.com/office/drawing/2014/main" id="{53B423D1-DB96-8144-CD08-307A712E5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83" y="1885950"/>
            <a:ext cx="2704094" cy="4879521"/>
          </a:xfrm>
          <a:prstGeom prst="rect">
            <a:avLst/>
          </a:prstGeom>
        </p:spPr>
      </p:pic>
      <p:pic>
        <p:nvPicPr>
          <p:cNvPr id="5" name="Kép 4" descr="A képen szöveg, Kommunikációs eszköz, Mobileszköz, Mobiltelefon látható&#10;&#10;Automatikusan generált leírás">
            <a:extLst>
              <a:ext uri="{FF2B5EF4-FFF2-40B4-BE49-F238E27FC236}">
                <a16:creationId xmlns:a16="http://schemas.microsoft.com/office/drawing/2014/main" id="{4E1C9CF5-9361-6B0E-2643-59570A881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36" y="1219789"/>
            <a:ext cx="3073261" cy="55456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Ábra 12">
            <a:extLst>
              <a:ext uri="{FF2B5EF4-FFF2-40B4-BE49-F238E27FC236}">
                <a16:creationId xmlns:a16="http://schemas.microsoft.com/office/drawing/2014/main" id="{E6328E83-982A-ADEF-7D80-1E4A3EFC72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7358" y="4476750"/>
            <a:ext cx="2696641" cy="2696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Kép 2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0CC8BDE2-27D6-9965-0689-8032EAE8258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47" y="-198304"/>
            <a:ext cx="7503311" cy="2084254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E11333B-45FC-6666-511D-F53710F97C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6545" y="1885950"/>
            <a:ext cx="3598265" cy="359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74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>
            <a:extLst>
              <a:ext uri="{FF2B5EF4-FFF2-40B4-BE49-F238E27FC236}">
                <a16:creationId xmlns:a16="http://schemas.microsoft.com/office/drawing/2014/main" id="{03307D5C-B89B-9198-7312-4EE1F1FED949}"/>
              </a:ext>
            </a:extLst>
          </p:cNvPr>
          <p:cNvSpPr txBox="1"/>
          <p:nvPr/>
        </p:nvSpPr>
        <p:spPr>
          <a:xfrm>
            <a:off x="7772401" y="6396335"/>
            <a:ext cx="4585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202</a:t>
            </a:r>
            <a:r>
              <a:rPr lang="hu-H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4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.</a:t>
            </a:r>
            <a:r>
              <a:rPr lang="hu-H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01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.</a:t>
            </a:r>
            <a:r>
              <a:rPr lang="hu-H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20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–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Dusza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Workshop</a:t>
            </a:r>
            <a:endParaRPr lang="hu-H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8" name="Szöveg helye 2">
            <a:extLst>
              <a:ext uri="{FF2B5EF4-FFF2-40B4-BE49-F238E27FC236}">
                <a16:creationId xmlns:a16="http://schemas.microsoft.com/office/drawing/2014/main" id="{84D4C451-5EA7-4516-7633-65DBE648C7ED}"/>
              </a:ext>
            </a:extLst>
          </p:cNvPr>
          <p:cNvSpPr txBox="1">
            <a:spLocks/>
          </p:cNvSpPr>
          <p:nvPr/>
        </p:nvSpPr>
        <p:spPr>
          <a:xfrm>
            <a:off x="33674" y="5596880"/>
            <a:ext cx="2573339" cy="14899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900" b="1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Magyarcsik</a:t>
            </a:r>
            <a:r>
              <a:rPr lang="en-US" sz="19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Dávid</a:t>
            </a:r>
            <a:br>
              <a:rPr lang="en-US" sz="19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1900" b="1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Nagy</a:t>
            </a:r>
            <a:r>
              <a:rPr lang="en-US" sz="19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Balázs</a:t>
            </a:r>
            <a:r>
              <a:rPr lang="hu-HU" sz="19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Levente</a:t>
            </a:r>
            <a:br>
              <a:rPr lang="en-US" sz="19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1900" b="1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Tóth</a:t>
            </a:r>
            <a:r>
              <a:rPr lang="en-US" sz="19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Dávid</a:t>
            </a:r>
            <a:br>
              <a:rPr lang="en-US" sz="19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1900" b="1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Török</a:t>
            </a:r>
            <a:r>
              <a:rPr lang="en-US" sz="19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Zsombor</a:t>
            </a:r>
            <a:endParaRPr lang="hu-HU" sz="1900" dirty="0">
              <a:solidFill>
                <a:schemeClr val="bg1"/>
              </a:solidFill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9" name="Kép 8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123C1C04-736B-83C9-4FD2-DC3CC9AA89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96" y="2060387"/>
            <a:ext cx="9854007" cy="273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7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rgbClr val="1E1740"/>
            </a:gs>
            <a:gs pos="90000">
              <a:srgbClr val="312976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A7CDB2-34DF-5898-67FB-BE0C6871EF25}"/>
              </a:ext>
            </a:extLst>
          </p:cNvPr>
          <p:cNvSpPr txBox="1">
            <a:spLocks/>
          </p:cNvSpPr>
          <p:nvPr/>
        </p:nvSpPr>
        <p:spPr>
          <a:xfrm>
            <a:off x="1344751" y="2411550"/>
            <a:ext cx="4936940" cy="19070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Projektünk egy </a:t>
            </a:r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iskolai tervező alkalmazás</a:t>
            </a:r>
            <a:r>
              <a:rPr lang="hu-H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, melyben a felhasználó rögzíthet</a:t>
            </a:r>
          </a:p>
        </p:txBody>
      </p:sp>
      <p:sp>
        <p:nvSpPr>
          <p:cNvPr id="6" name="Hatszög 5">
            <a:extLst>
              <a:ext uri="{FF2B5EF4-FFF2-40B4-BE49-F238E27FC236}">
                <a16:creationId xmlns:a16="http://schemas.microsoft.com/office/drawing/2014/main" id="{12024165-2856-F8AB-113E-8AB096F4FCA6}"/>
              </a:ext>
            </a:extLst>
          </p:cNvPr>
          <p:cNvSpPr/>
          <p:nvPr/>
        </p:nvSpPr>
        <p:spPr>
          <a:xfrm rot="16200000">
            <a:off x="6474343" y="3819917"/>
            <a:ext cx="1369829" cy="1199864"/>
          </a:xfrm>
          <a:prstGeom prst="hexagon">
            <a:avLst/>
          </a:prstGeom>
          <a:solidFill>
            <a:srgbClr val="4868F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latin typeface="Century Gothic" panose="020B0502020202020204" pitchFamily="34" charset="0"/>
            </a:endParaRPr>
          </a:p>
        </p:txBody>
      </p:sp>
      <p:sp>
        <p:nvSpPr>
          <p:cNvPr id="7" name="Hatszög 6">
            <a:extLst>
              <a:ext uri="{FF2B5EF4-FFF2-40B4-BE49-F238E27FC236}">
                <a16:creationId xmlns:a16="http://schemas.microsoft.com/office/drawing/2014/main" id="{B861E44E-F8EF-4C45-372E-851FBBFA7D48}"/>
              </a:ext>
            </a:extLst>
          </p:cNvPr>
          <p:cNvSpPr/>
          <p:nvPr/>
        </p:nvSpPr>
        <p:spPr>
          <a:xfrm rot="16200000">
            <a:off x="7118577" y="2684863"/>
            <a:ext cx="1369829" cy="1199864"/>
          </a:xfrm>
          <a:prstGeom prst="hexagon">
            <a:avLst/>
          </a:prstGeom>
          <a:solidFill>
            <a:srgbClr val="A846D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" name="Hatszög 7">
            <a:extLst>
              <a:ext uri="{FF2B5EF4-FFF2-40B4-BE49-F238E27FC236}">
                <a16:creationId xmlns:a16="http://schemas.microsoft.com/office/drawing/2014/main" id="{C5D89E43-B644-FA26-B4CC-A7737BB4051C}"/>
              </a:ext>
            </a:extLst>
          </p:cNvPr>
          <p:cNvSpPr/>
          <p:nvPr/>
        </p:nvSpPr>
        <p:spPr>
          <a:xfrm rot="16200000">
            <a:off x="9042944" y="3824676"/>
            <a:ext cx="1369829" cy="1199863"/>
          </a:xfrm>
          <a:prstGeom prst="hexagon">
            <a:avLst/>
          </a:prstGeom>
          <a:solidFill>
            <a:srgbClr val="9B17F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Hatszög 8">
            <a:extLst>
              <a:ext uri="{FF2B5EF4-FFF2-40B4-BE49-F238E27FC236}">
                <a16:creationId xmlns:a16="http://schemas.microsoft.com/office/drawing/2014/main" id="{1590707F-5AE5-BE13-D917-051A6622BFFD}"/>
              </a:ext>
            </a:extLst>
          </p:cNvPr>
          <p:cNvSpPr/>
          <p:nvPr/>
        </p:nvSpPr>
        <p:spPr>
          <a:xfrm rot="16200000">
            <a:off x="8400808" y="2668749"/>
            <a:ext cx="1369829" cy="1199864"/>
          </a:xfrm>
          <a:prstGeom prst="hexagon">
            <a:avLst/>
          </a:prstGeom>
          <a:solidFill>
            <a:srgbClr val="1B99F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97A3D24A-BF91-1CC5-0280-29BBFCCD51EF}"/>
              </a:ext>
            </a:extLst>
          </p:cNvPr>
          <p:cNvSpPr txBox="1"/>
          <p:nvPr/>
        </p:nvSpPr>
        <p:spPr>
          <a:xfrm>
            <a:off x="6524591" y="4249069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Órarendet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34B2C6E2-64E0-6C4B-29D8-55CE56BB19F8}"/>
              </a:ext>
            </a:extLst>
          </p:cNvPr>
          <p:cNvSpPr txBox="1"/>
          <p:nvPr/>
        </p:nvSpPr>
        <p:spPr>
          <a:xfrm>
            <a:off x="9009466" y="4255148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Beadandót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20731351-5829-718D-C590-18DB4C9232A6}"/>
              </a:ext>
            </a:extLst>
          </p:cNvPr>
          <p:cNvSpPr txBox="1"/>
          <p:nvPr/>
        </p:nvSpPr>
        <p:spPr>
          <a:xfrm>
            <a:off x="7089538" y="2974496"/>
            <a:ext cx="142790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9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Házi</a:t>
            </a:r>
          </a:p>
          <a:p>
            <a:pPr algn="ctr"/>
            <a:r>
              <a:rPr lang="hu-HU" sz="19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feladatokat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BFDC151-4314-2A61-DEBF-FE9019F71B6D}"/>
              </a:ext>
            </a:extLst>
          </p:cNvPr>
          <p:cNvSpPr txBox="1"/>
          <p:nvPr/>
        </p:nvSpPr>
        <p:spPr>
          <a:xfrm>
            <a:off x="8220003" y="2996189"/>
            <a:ext cx="171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Délutáni </a:t>
            </a:r>
          </a:p>
          <a:p>
            <a:pPr algn="ctr"/>
            <a:r>
              <a:rPr lang="hu-HU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teendőket</a:t>
            </a:r>
          </a:p>
        </p:txBody>
      </p:sp>
      <p:sp>
        <p:nvSpPr>
          <p:cNvPr id="15" name="Hatszög 14">
            <a:extLst>
              <a:ext uri="{FF2B5EF4-FFF2-40B4-BE49-F238E27FC236}">
                <a16:creationId xmlns:a16="http://schemas.microsoft.com/office/drawing/2014/main" id="{24352534-FAAB-CA40-0762-08F9F8952626}"/>
              </a:ext>
            </a:extLst>
          </p:cNvPr>
          <p:cNvSpPr/>
          <p:nvPr/>
        </p:nvSpPr>
        <p:spPr>
          <a:xfrm rot="16200000">
            <a:off x="7759692" y="3819916"/>
            <a:ext cx="1369829" cy="1199863"/>
          </a:xfrm>
          <a:prstGeom prst="hexagon">
            <a:avLst/>
          </a:prstGeom>
          <a:solidFill>
            <a:srgbClr val="674BF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E2C6D799-335F-C024-9E28-290C59302C10}"/>
              </a:ext>
            </a:extLst>
          </p:cNvPr>
          <p:cNvSpPr txBox="1"/>
          <p:nvPr/>
        </p:nvSpPr>
        <p:spPr>
          <a:xfrm>
            <a:off x="7730653" y="4259849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95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Dolgozatot</a:t>
            </a:r>
          </a:p>
        </p:txBody>
      </p:sp>
      <p:pic>
        <p:nvPicPr>
          <p:cNvPr id="17" name="Kép 16" descr="A képen Grafika, tervezés látható&#10;&#10;Automatikusan generált leírás">
            <a:extLst>
              <a:ext uri="{FF2B5EF4-FFF2-40B4-BE49-F238E27FC236}">
                <a16:creationId xmlns:a16="http://schemas.microsoft.com/office/drawing/2014/main" id="{6A824C58-8D42-DCB3-6504-B73D376E975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67031">
            <a:off x="3142471" y="3483088"/>
            <a:ext cx="3012343" cy="3012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25A5718A-5DA6-7AF3-C756-0BFDB5D57844}"/>
              </a:ext>
            </a:extLst>
          </p:cNvPr>
          <p:cNvGrpSpPr/>
          <p:nvPr/>
        </p:nvGrpSpPr>
        <p:grpSpPr>
          <a:xfrm>
            <a:off x="1616766" y="959935"/>
            <a:ext cx="9160578" cy="1038613"/>
            <a:chOff x="2040822" y="557211"/>
            <a:chExt cx="9160578" cy="1038613"/>
          </a:xfrm>
        </p:grpSpPr>
        <p:pic>
          <p:nvPicPr>
            <p:cNvPr id="19" name="Kép 18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BD545A9D-0F36-D1CD-C554-0A4FBA25B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9C0A70DC-BCDA-CB5D-EF88-30FC7A48810E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38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A205A"/>
            </a:gs>
            <a:gs pos="100000">
              <a:srgbClr val="312976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sp>
        <p:nvSpPr>
          <p:cNvPr id="22" name="Cím 1">
            <a:extLst>
              <a:ext uri="{FF2B5EF4-FFF2-40B4-BE49-F238E27FC236}">
                <a16:creationId xmlns:a16="http://schemas.microsoft.com/office/drawing/2014/main" id="{A5B71291-8904-56CA-14FA-1C63F951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242" y="1550176"/>
            <a:ext cx="9834466" cy="2516759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Mit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tervez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t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ünk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 a 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harmadik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demóig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?</a:t>
            </a:r>
            <a:b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</a:br>
            <a:r>
              <a:rPr lang="hu-HU" sz="2400" i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avagy terveink a mai workshopra</a:t>
            </a:r>
            <a:endParaRPr lang="hu-HU" i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21" name="Szöveg helye 2">
            <a:extLst>
              <a:ext uri="{FF2B5EF4-FFF2-40B4-BE49-F238E27FC236}">
                <a16:creationId xmlns:a16="http://schemas.microsoft.com/office/drawing/2014/main" id="{2B1788D0-B961-1BE8-C765-94C460394B4B}"/>
              </a:ext>
            </a:extLst>
          </p:cNvPr>
          <p:cNvSpPr txBox="1">
            <a:spLocks/>
          </p:cNvSpPr>
          <p:nvPr/>
        </p:nvSpPr>
        <p:spPr>
          <a:xfrm>
            <a:off x="1776657" y="3669902"/>
            <a:ext cx="9078912" cy="2572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Továbbfejlesztett design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&amp;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funkciók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  <a:p>
            <a:pPr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Kiadott alkalmazás</a:t>
            </a:r>
          </a:p>
          <a:p>
            <a:pPr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Webes felület</a:t>
            </a:r>
          </a:p>
        </p:txBody>
      </p:sp>
      <p:grpSp>
        <p:nvGrpSpPr>
          <p:cNvPr id="26" name="Csoportba foglalás 25">
            <a:extLst>
              <a:ext uri="{FF2B5EF4-FFF2-40B4-BE49-F238E27FC236}">
                <a16:creationId xmlns:a16="http://schemas.microsoft.com/office/drawing/2014/main" id="{90BECC7A-3129-5CBA-8257-56E41236D479}"/>
              </a:ext>
            </a:extLst>
          </p:cNvPr>
          <p:cNvGrpSpPr/>
          <p:nvPr/>
        </p:nvGrpSpPr>
        <p:grpSpPr>
          <a:xfrm>
            <a:off x="1616766" y="959935"/>
            <a:ext cx="9160578" cy="1038613"/>
            <a:chOff x="2040822" y="557211"/>
            <a:chExt cx="9160578" cy="1038613"/>
          </a:xfrm>
        </p:grpSpPr>
        <p:pic>
          <p:nvPicPr>
            <p:cNvPr id="27" name="Kép 26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3718E2DD-CB76-A398-4A88-AEEAE04B8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8" name="Szövegdoboz 27">
              <a:extLst>
                <a:ext uri="{FF2B5EF4-FFF2-40B4-BE49-F238E27FC236}">
                  <a16:creationId xmlns:a16="http://schemas.microsoft.com/office/drawing/2014/main" id="{0FF0B3E3-5A52-3373-F8EF-4C6B16C52E8A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8255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rgbClr val="2A205A"/>
            </a:gs>
            <a:gs pos="100000">
              <a:srgbClr val="1A163E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sp>
        <p:nvSpPr>
          <p:cNvPr id="22" name="Cím 1">
            <a:extLst>
              <a:ext uri="{FF2B5EF4-FFF2-40B4-BE49-F238E27FC236}">
                <a16:creationId xmlns:a16="http://schemas.microsoft.com/office/drawing/2014/main" id="{A5B71291-8904-56CA-14FA-1C63F951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782" y="687954"/>
            <a:ext cx="10326436" cy="1878824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b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Haladás</a:t>
            </a:r>
            <a:r>
              <a:rPr lang="en-US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 </a:t>
            </a:r>
            <a:r>
              <a:rPr lang="en-US" b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az</a:t>
            </a:r>
            <a:r>
              <a:rPr lang="en-US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előző</a:t>
            </a:r>
            <a:r>
              <a:rPr lang="en-US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 workshop </a:t>
            </a:r>
            <a:r>
              <a:rPr lang="en-US" b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óta</a:t>
            </a:r>
            <a:endParaRPr lang="hu-HU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grpSp>
        <p:nvGrpSpPr>
          <p:cNvPr id="26" name="Csoportba foglalás 25">
            <a:extLst>
              <a:ext uri="{FF2B5EF4-FFF2-40B4-BE49-F238E27FC236}">
                <a16:creationId xmlns:a16="http://schemas.microsoft.com/office/drawing/2014/main" id="{90BECC7A-3129-5CBA-8257-56E41236D479}"/>
              </a:ext>
            </a:extLst>
          </p:cNvPr>
          <p:cNvGrpSpPr/>
          <p:nvPr/>
        </p:nvGrpSpPr>
        <p:grpSpPr>
          <a:xfrm>
            <a:off x="1616766" y="74110"/>
            <a:ext cx="9160578" cy="1038613"/>
            <a:chOff x="2040822" y="557211"/>
            <a:chExt cx="9160578" cy="1038613"/>
          </a:xfrm>
        </p:grpSpPr>
        <p:pic>
          <p:nvPicPr>
            <p:cNvPr id="27" name="Kép 26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3718E2DD-CB76-A398-4A88-AEEAE04B8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8" name="Szövegdoboz 27">
              <a:extLst>
                <a:ext uri="{FF2B5EF4-FFF2-40B4-BE49-F238E27FC236}">
                  <a16:creationId xmlns:a16="http://schemas.microsoft.com/office/drawing/2014/main" id="{0FF0B3E3-5A52-3373-F8EF-4C6B16C52E8A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pic>
        <p:nvPicPr>
          <p:cNvPr id="4" name="Kép 3" descr="A képen szöveg, Kommunikációs eszköz, Mobileszköz, Mobiltelefon látható&#10;&#10;Automatikusan generált leírás">
            <a:extLst>
              <a:ext uri="{FF2B5EF4-FFF2-40B4-BE49-F238E27FC236}">
                <a16:creationId xmlns:a16="http://schemas.microsoft.com/office/drawing/2014/main" id="{89C918A9-5540-5C3A-F3A2-8A44B240E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239" y="1974410"/>
            <a:ext cx="2442865" cy="44081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7E20C2A2-E518-FDD5-6A8F-81D20768ECCA}"/>
              </a:ext>
            </a:extLst>
          </p:cNvPr>
          <p:cNvGrpSpPr/>
          <p:nvPr/>
        </p:nvGrpSpPr>
        <p:grpSpPr>
          <a:xfrm>
            <a:off x="4733921" y="2290031"/>
            <a:ext cx="6771282" cy="4408134"/>
            <a:chOff x="4772021" y="2318606"/>
            <a:chExt cx="6771282" cy="4408134"/>
          </a:xfrm>
        </p:grpSpPr>
        <p:sp>
          <p:nvSpPr>
            <p:cNvPr id="2" name="Szöveg helye 2">
              <a:extLst>
                <a:ext uri="{FF2B5EF4-FFF2-40B4-BE49-F238E27FC236}">
                  <a16:creationId xmlns:a16="http://schemas.microsoft.com/office/drawing/2014/main" id="{F96E6C15-CC22-9C57-E1C8-D6153306EA07}"/>
                </a:ext>
              </a:extLst>
            </p:cNvPr>
            <p:cNvSpPr txBox="1">
              <a:spLocks/>
            </p:cNvSpPr>
            <p:nvPr/>
          </p:nvSpPr>
          <p:spPr>
            <a:xfrm>
              <a:off x="4772021" y="2318606"/>
              <a:ext cx="6771282" cy="440813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0000"/>
                </a:lnSpc>
                <a:spcAft>
                  <a:spcPts val="1200"/>
                </a:spcAft>
                <a:buSzPct val="160000"/>
                <a:buBlip>
                  <a:blip r:embed="rId5"/>
                </a:buBlip>
              </a:pPr>
              <a:r>
                <a:rPr lang="hu-HU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Teendő(k) lista</a:t>
              </a:r>
            </a:p>
            <a:p>
              <a:pPr>
                <a:lnSpc>
                  <a:spcPct val="80000"/>
                </a:lnSpc>
                <a:spcAft>
                  <a:spcPts val="1200"/>
                </a:spcAft>
                <a:buSzPct val="160000"/>
                <a:buBlip>
                  <a:blip r:embed="rId5"/>
                </a:buBlip>
              </a:pPr>
              <a:r>
                <a:rPr lang="hu-HU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Jegyzetek </a:t>
              </a:r>
              <a:r>
                <a:rPr lang="hu-HU" b="1" dirty="0">
                  <a:solidFill>
                    <a:srgbClr val="615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(ÚJ!)</a:t>
              </a:r>
              <a:r>
                <a:rPr lang="hu-HU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 </a:t>
              </a:r>
            </a:p>
            <a:p>
              <a:pPr>
                <a:lnSpc>
                  <a:spcPct val="80000"/>
                </a:lnSpc>
                <a:spcAft>
                  <a:spcPts val="1200"/>
                </a:spcAft>
                <a:buSzPct val="160000"/>
                <a:buBlip>
                  <a:blip r:embed="rId5"/>
                </a:buBlip>
              </a:pPr>
              <a:r>
                <a:rPr lang="hu-HU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Widget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endParaRPr>
            </a:p>
            <a:p>
              <a:pPr>
                <a:lnSpc>
                  <a:spcPct val="80000"/>
                </a:lnSpc>
                <a:spcAft>
                  <a:spcPts val="1200"/>
                </a:spcAft>
                <a:buSzPct val="160000"/>
                <a:buBlip>
                  <a:blip r:embed="rId5"/>
                </a:buBlip>
              </a:pPr>
              <a:r>
                <a:rPr lang="hu-HU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Visszajelzések</a:t>
              </a:r>
            </a:p>
            <a:p>
              <a:pPr>
                <a:lnSpc>
                  <a:spcPct val="80000"/>
                </a:lnSpc>
                <a:spcAft>
                  <a:spcPts val="1200"/>
                </a:spcAft>
                <a:buSzPct val="160000"/>
                <a:buBlip>
                  <a:blip r:embed="rId5"/>
                </a:buBlip>
              </a:pPr>
              <a:r>
                <a:rPr lang="hu-HU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Webes felület </a:t>
              </a:r>
              <a:r>
                <a:rPr lang="hu-HU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core</a:t>
              </a:r>
              <a:r>
                <a:rPr lang="hu-HU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 alkalmazás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endParaRPr>
            </a:p>
            <a:p>
              <a:pPr>
                <a:lnSpc>
                  <a:spcPct val="80000"/>
                </a:lnSpc>
                <a:spcAft>
                  <a:spcPts val="1200"/>
                </a:spcAft>
                <a:buSzPct val="160000"/>
                <a:buBlip>
                  <a:blip r:embed="rId5"/>
                </a:buBlip>
              </a:pPr>
              <a:r>
                <a:rPr lang="hu-HU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Új alapértelmezett betűtípus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endParaRPr>
            </a:p>
            <a:p>
              <a:pPr>
                <a:lnSpc>
                  <a:spcPct val="80000"/>
                </a:lnSpc>
                <a:spcAft>
                  <a:spcPts val="1200"/>
                </a:spcAft>
                <a:buSzPct val="160000"/>
                <a:buBlip>
                  <a:blip r:embed="rId5"/>
                </a:buBlip>
              </a:pPr>
              <a:r>
                <a:rPr lang="hu-HU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Értesítések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endParaRPr>
            </a:p>
            <a:p>
              <a:pPr>
                <a:lnSpc>
                  <a:spcPct val="80000"/>
                </a:lnSpc>
                <a:spcAft>
                  <a:spcPts val="1200"/>
                </a:spcAft>
                <a:buSzPct val="160000"/>
                <a:buBlip>
                  <a:blip r:embed="rId5"/>
                </a:buBlip>
              </a:pPr>
              <a:endPara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D06E139-0D6E-7A49-9562-64DBB1D32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4" r="1724"/>
            <a:stretch/>
          </p:blipFill>
          <p:spPr bwMode="auto">
            <a:xfrm>
              <a:off x="7365323" y="3850268"/>
              <a:ext cx="2400300" cy="918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2636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81F57"/>
            </a:gs>
            <a:gs pos="27000">
              <a:srgbClr val="312976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52FDEFAE-3562-1CD7-DEFA-059891F91A75}"/>
              </a:ext>
            </a:extLst>
          </p:cNvPr>
          <p:cNvGrpSpPr/>
          <p:nvPr/>
        </p:nvGrpSpPr>
        <p:grpSpPr>
          <a:xfrm>
            <a:off x="1616766" y="74110"/>
            <a:ext cx="9160578" cy="1038613"/>
            <a:chOff x="2040822" y="557211"/>
            <a:chExt cx="9160578" cy="1038613"/>
          </a:xfrm>
        </p:grpSpPr>
        <p:pic>
          <p:nvPicPr>
            <p:cNvPr id="15" name="Kép 1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8796DD66-B734-212F-B143-D0190B018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174717F2-C47D-266F-3DC5-FD1E5DC4EBE2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17" name="Cím 1">
            <a:extLst>
              <a:ext uri="{FF2B5EF4-FFF2-40B4-BE49-F238E27FC236}">
                <a16:creationId xmlns:a16="http://schemas.microsoft.com/office/drawing/2014/main" id="{7138FB85-17C0-51D6-C27A-FB36E41EE713}"/>
              </a:ext>
            </a:extLst>
          </p:cNvPr>
          <p:cNvSpPr txBox="1">
            <a:spLocks/>
          </p:cNvSpPr>
          <p:nvPr/>
        </p:nvSpPr>
        <p:spPr>
          <a:xfrm>
            <a:off x="932782" y="535746"/>
            <a:ext cx="10326436" cy="187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hu-HU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Órarend </a:t>
            </a:r>
            <a:r>
              <a:rPr lang="hu-HU" b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rework</a:t>
            </a:r>
            <a:endParaRPr lang="hu-HU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5" name="Kép 4" descr="A képen szöveg, képernyőkép, szoftver, Számítógépes ikon látható&#10;&#10;Automatikusan generált leírás">
            <a:extLst>
              <a:ext uri="{FF2B5EF4-FFF2-40B4-BE49-F238E27FC236}">
                <a16:creationId xmlns:a16="http://schemas.microsoft.com/office/drawing/2014/main" id="{945B0762-2C8F-D695-536F-78A2BDE8E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361" y="1776046"/>
            <a:ext cx="2373923" cy="4879731"/>
          </a:xfrm>
          <a:custGeom>
            <a:avLst/>
            <a:gdLst>
              <a:gd name="connsiteX0" fmla="*/ 0 w 2373923"/>
              <a:gd name="connsiteY0" fmla="*/ 0 h 4879731"/>
              <a:gd name="connsiteX1" fmla="*/ 640959 w 2373923"/>
              <a:gd name="connsiteY1" fmla="*/ 0 h 4879731"/>
              <a:gd name="connsiteX2" fmla="*/ 1258179 w 2373923"/>
              <a:gd name="connsiteY2" fmla="*/ 0 h 4879731"/>
              <a:gd name="connsiteX3" fmla="*/ 1851660 w 2373923"/>
              <a:gd name="connsiteY3" fmla="*/ 0 h 4879731"/>
              <a:gd name="connsiteX4" fmla="*/ 2373923 w 2373923"/>
              <a:gd name="connsiteY4" fmla="*/ 0 h 4879731"/>
              <a:gd name="connsiteX5" fmla="*/ 2373923 w 2373923"/>
              <a:gd name="connsiteY5" fmla="*/ 794699 h 4879731"/>
              <a:gd name="connsiteX6" fmla="*/ 2373923 w 2373923"/>
              <a:gd name="connsiteY6" fmla="*/ 1540601 h 4879731"/>
              <a:gd name="connsiteX7" fmla="*/ 2373923 w 2373923"/>
              <a:gd name="connsiteY7" fmla="*/ 2140111 h 4879731"/>
              <a:gd name="connsiteX8" fmla="*/ 2373923 w 2373923"/>
              <a:gd name="connsiteY8" fmla="*/ 2886012 h 4879731"/>
              <a:gd name="connsiteX9" fmla="*/ 2373923 w 2373923"/>
              <a:gd name="connsiteY9" fmla="*/ 3436725 h 4879731"/>
              <a:gd name="connsiteX10" fmla="*/ 2373923 w 2373923"/>
              <a:gd name="connsiteY10" fmla="*/ 4182627 h 4879731"/>
              <a:gd name="connsiteX11" fmla="*/ 2373923 w 2373923"/>
              <a:gd name="connsiteY11" fmla="*/ 4879731 h 4879731"/>
              <a:gd name="connsiteX12" fmla="*/ 1851660 w 2373923"/>
              <a:gd name="connsiteY12" fmla="*/ 4879731 h 4879731"/>
              <a:gd name="connsiteX13" fmla="*/ 1281918 w 2373923"/>
              <a:gd name="connsiteY13" fmla="*/ 4879731 h 4879731"/>
              <a:gd name="connsiteX14" fmla="*/ 640959 w 2373923"/>
              <a:gd name="connsiteY14" fmla="*/ 4879731 h 4879731"/>
              <a:gd name="connsiteX15" fmla="*/ 0 w 2373923"/>
              <a:gd name="connsiteY15" fmla="*/ 4879731 h 4879731"/>
              <a:gd name="connsiteX16" fmla="*/ 0 w 2373923"/>
              <a:gd name="connsiteY16" fmla="*/ 4329019 h 4879731"/>
              <a:gd name="connsiteX17" fmla="*/ 0 w 2373923"/>
              <a:gd name="connsiteY17" fmla="*/ 3583117 h 4879731"/>
              <a:gd name="connsiteX18" fmla="*/ 0 w 2373923"/>
              <a:gd name="connsiteY18" fmla="*/ 3032404 h 4879731"/>
              <a:gd name="connsiteX19" fmla="*/ 0 w 2373923"/>
              <a:gd name="connsiteY19" fmla="*/ 2481692 h 4879731"/>
              <a:gd name="connsiteX20" fmla="*/ 0 w 2373923"/>
              <a:gd name="connsiteY20" fmla="*/ 1686993 h 4879731"/>
              <a:gd name="connsiteX21" fmla="*/ 0 w 2373923"/>
              <a:gd name="connsiteY21" fmla="*/ 989888 h 4879731"/>
              <a:gd name="connsiteX22" fmla="*/ 0 w 2373923"/>
              <a:gd name="connsiteY22" fmla="*/ 0 h 487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373923" h="4879731" fill="none" extrusionOk="0">
                <a:moveTo>
                  <a:pt x="0" y="0"/>
                </a:moveTo>
                <a:cubicBezTo>
                  <a:pt x="153037" y="-48"/>
                  <a:pt x="406267" y="-10005"/>
                  <a:pt x="640959" y="0"/>
                </a:cubicBezTo>
                <a:cubicBezTo>
                  <a:pt x="875651" y="10005"/>
                  <a:pt x="1102664" y="-11481"/>
                  <a:pt x="1258179" y="0"/>
                </a:cubicBezTo>
                <a:cubicBezTo>
                  <a:pt x="1413694" y="11481"/>
                  <a:pt x="1562384" y="13333"/>
                  <a:pt x="1851660" y="0"/>
                </a:cubicBezTo>
                <a:cubicBezTo>
                  <a:pt x="2140936" y="-13333"/>
                  <a:pt x="2229207" y="14506"/>
                  <a:pt x="2373923" y="0"/>
                </a:cubicBezTo>
                <a:cubicBezTo>
                  <a:pt x="2371758" y="188084"/>
                  <a:pt x="2388610" y="619398"/>
                  <a:pt x="2373923" y="794699"/>
                </a:cubicBezTo>
                <a:cubicBezTo>
                  <a:pt x="2359236" y="970000"/>
                  <a:pt x="2391682" y="1307614"/>
                  <a:pt x="2373923" y="1540601"/>
                </a:cubicBezTo>
                <a:cubicBezTo>
                  <a:pt x="2356164" y="1773588"/>
                  <a:pt x="2359978" y="1905042"/>
                  <a:pt x="2373923" y="2140111"/>
                </a:cubicBezTo>
                <a:cubicBezTo>
                  <a:pt x="2387869" y="2375180"/>
                  <a:pt x="2363229" y="2517265"/>
                  <a:pt x="2373923" y="2886012"/>
                </a:cubicBezTo>
                <a:cubicBezTo>
                  <a:pt x="2384617" y="3254759"/>
                  <a:pt x="2352552" y="3257999"/>
                  <a:pt x="2373923" y="3436725"/>
                </a:cubicBezTo>
                <a:cubicBezTo>
                  <a:pt x="2395294" y="3615451"/>
                  <a:pt x="2386178" y="3988464"/>
                  <a:pt x="2373923" y="4182627"/>
                </a:cubicBezTo>
                <a:cubicBezTo>
                  <a:pt x="2361668" y="4376790"/>
                  <a:pt x="2375924" y="4636951"/>
                  <a:pt x="2373923" y="4879731"/>
                </a:cubicBezTo>
                <a:cubicBezTo>
                  <a:pt x="2137359" y="4870897"/>
                  <a:pt x="2027666" y="4897972"/>
                  <a:pt x="1851660" y="4879731"/>
                </a:cubicBezTo>
                <a:cubicBezTo>
                  <a:pt x="1675654" y="4861490"/>
                  <a:pt x="1400127" y="4882225"/>
                  <a:pt x="1281918" y="4879731"/>
                </a:cubicBezTo>
                <a:cubicBezTo>
                  <a:pt x="1163709" y="4877237"/>
                  <a:pt x="786330" y="4876777"/>
                  <a:pt x="640959" y="4879731"/>
                </a:cubicBezTo>
                <a:cubicBezTo>
                  <a:pt x="495588" y="4882685"/>
                  <a:pt x="313853" y="4853051"/>
                  <a:pt x="0" y="4879731"/>
                </a:cubicBezTo>
                <a:cubicBezTo>
                  <a:pt x="-15538" y="4621532"/>
                  <a:pt x="22706" y="4554395"/>
                  <a:pt x="0" y="4329019"/>
                </a:cubicBezTo>
                <a:cubicBezTo>
                  <a:pt x="-22706" y="4103643"/>
                  <a:pt x="-26564" y="3842478"/>
                  <a:pt x="0" y="3583117"/>
                </a:cubicBezTo>
                <a:cubicBezTo>
                  <a:pt x="26564" y="3323756"/>
                  <a:pt x="-5119" y="3188733"/>
                  <a:pt x="0" y="3032404"/>
                </a:cubicBezTo>
                <a:cubicBezTo>
                  <a:pt x="5119" y="2876075"/>
                  <a:pt x="25179" y="2625705"/>
                  <a:pt x="0" y="2481692"/>
                </a:cubicBezTo>
                <a:cubicBezTo>
                  <a:pt x="-25179" y="2337679"/>
                  <a:pt x="11912" y="1949365"/>
                  <a:pt x="0" y="1686993"/>
                </a:cubicBezTo>
                <a:cubicBezTo>
                  <a:pt x="-11912" y="1424621"/>
                  <a:pt x="-2872" y="1296062"/>
                  <a:pt x="0" y="989888"/>
                </a:cubicBezTo>
                <a:cubicBezTo>
                  <a:pt x="2872" y="683715"/>
                  <a:pt x="-9810" y="469812"/>
                  <a:pt x="0" y="0"/>
                </a:cubicBezTo>
                <a:close/>
              </a:path>
              <a:path w="2373923" h="4879731" stroke="0" extrusionOk="0">
                <a:moveTo>
                  <a:pt x="0" y="0"/>
                </a:moveTo>
                <a:cubicBezTo>
                  <a:pt x="120313" y="18365"/>
                  <a:pt x="326238" y="-3334"/>
                  <a:pt x="569742" y="0"/>
                </a:cubicBezTo>
                <a:cubicBezTo>
                  <a:pt x="813246" y="3334"/>
                  <a:pt x="880739" y="10925"/>
                  <a:pt x="1092005" y="0"/>
                </a:cubicBezTo>
                <a:cubicBezTo>
                  <a:pt x="1303271" y="-10925"/>
                  <a:pt x="1509832" y="24934"/>
                  <a:pt x="1732964" y="0"/>
                </a:cubicBezTo>
                <a:cubicBezTo>
                  <a:pt x="1956096" y="-24934"/>
                  <a:pt x="2109010" y="17846"/>
                  <a:pt x="2373923" y="0"/>
                </a:cubicBezTo>
                <a:cubicBezTo>
                  <a:pt x="2403531" y="223913"/>
                  <a:pt x="2405269" y="392523"/>
                  <a:pt x="2373923" y="648307"/>
                </a:cubicBezTo>
                <a:cubicBezTo>
                  <a:pt x="2342577" y="904091"/>
                  <a:pt x="2402597" y="1071523"/>
                  <a:pt x="2373923" y="1247817"/>
                </a:cubicBezTo>
                <a:cubicBezTo>
                  <a:pt x="2345250" y="1424111"/>
                  <a:pt x="2388363" y="1635855"/>
                  <a:pt x="2373923" y="1944921"/>
                </a:cubicBezTo>
                <a:cubicBezTo>
                  <a:pt x="2359483" y="2253987"/>
                  <a:pt x="2370079" y="2360199"/>
                  <a:pt x="2373923" y="2642026"/>
                </a:cubicBezTo>
                <a:cubicBezTo>
                  <a:pt x="2377767" y="2923854"/>
                  <a:pt x="2346860" y="2996212"/>
                  <a:pt x="2373923" y="3241536"/>
                </a:cubicBezTo>
                <a:cubicBezTo>
                  <a:pt x="2400987" y="3486860"/>
                  <a:pt x="2392602" y="3665503"/>
                  <a:pt x="2373923" y="3841045"/>
                </a:cubicBezTo>
                <a:cubicBezTo>
                  <a:pt x="2355244" y="4016587"/>
                  <a:pt x="2419753" y="4460053"/>
                  <a:pt x="2373923" y="4879731"/>
                </a:cubicBezTo>
                <a:cubicBezTo>
                  <a:pt x="2184590" y="4880500"/>
                  <a:pt x="2054282" y="4868144"/>
                  <a:pt x="1756703" y="4879731"/>
                </a:cubicBezTo>
                <a:cubicBezTo>
                  <a:pt x="1459124" y="4891318"/>
                  <a:pt x="1422685" y="4862978"/>
                  <a:pt x="1115744" y="4879731"/>
                </a:cubicBezTo>
                <a:cubicBezTo>
                  <a:pt x="808803" y="4896484"/>
                  <a:pt x="333984" y="4891980"/>
                  <a:pt x="0" y="4879731"/>
                </a:cubicBezTo>
                <a:cubicBezTo>
                  <a:pt x="-19624" y="4659064"/>
                  <a:pt x="-1616" y="4526769"/>
                  <a:pt x="0" y="4280221"/>
                </a:cubicBezTo>
                <a:cubicBezTo>
                  <a:pt x="1616" y="4033673"/>
                  <a:pt x="-25083" y="3915129"/>
                  <a:pt x="0" y="3583117"/>
                </a:cubicBezTo>
                <a:cubicBezTo>
                  <a:pt x="25083" y="3251105"/>
                  <a:pt x="30412" y="3211371"/>
                  <a:pt x="0" y="2934810"/>
                </a:cubicBezTo>
                <a:cubicBezTo>
                  <a:pt x="-30412" y="2658249"/>
                  <a:pt x="-2640" y="2541432"/>
                  <a:pt x="0" y="2384097"/>
                </a:cubicBezTo>
                <a:cubicBezTo>
                  <a:pt x="2640" y="2226762"/>
                  <a:pt x="21739" y="2051399"/>
                  <a:pt x="0" y="1784587"/>
                </a:cubicBezTo>
                <a:cubicBezTo>
                  <a:pt x="-21739" y="1517775"/>
                  <a:pt x="20723" y="1442458"/>
                  <a:pt x="0" y="1185078"/>
                </a:cubicBezTo>
                <a:cubicBezTo>
                  <a:pt x="-20723" y="927698"/>
                  <a:pt x="44619" y="391238"/>
                  <a:pt x="0" y="0"/>
                </a:cubicBezTo>
                <a:close/>
              </a:path>
            </a:pathLst>
          </a:custGeom>
          <a:ln w="38100">
            <a:solidFill>
              <a:srgbClr val="392F8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5400000" algn="t" rotWithShape="0">
              <a:srgbClr val="6200EE"/>
            </a:outerShdw>
          </a:effectLst>
        </p:spPr>
      </p:pic>
    </p:spTree>
    <p:extLst>
      <p:ext uri="{BB962C8B-B14F-4D97-AF65-F5344CB8AC3E}">
        <p14:creationId xmlns:p14="http://schemas.microsoft.com/office/powerpoint/2010/main" val="244841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3E3084"/>
            </a:gs>
            <a:gs pos="42000">
              <a:srgbClr val="312976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52FDEFAE-3562-1CD7-DEFA-059891F91A75}"/>
              </a:ext>
            </a:extLst>
          </p:cNvPr>
          <p:cNvGrpSpPr/>
          <p:nvPr/>
        </p:nvGrpSpPr>
        <p:grpSpPr>
          <a:xfrm>
            <a:off x="1616766" y="74110"/>
            <a:ext cx="9160578" cy="1038613"/>
            <a:chOff x="2040822" y="557211"/>
            <a:chExt cx="9160578" cy="1038613"/>
          </a:xfrm>
        </p:grpSpPr>
        <p:pic>
          <p:nvPicPr>
            <p:cNvPr id="15" name="Kép 1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8796DD66-B734-212F-B143-D0190B018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174717F2-C47D-266F-3DC5-FD1E5DC4EBE2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17" name="Cím 1">
            <a:extLst>
              <a:ext uri="{FF2B5EF4-FFF2-40B4-BE49-F238E27FC236}">
                <a16:creationId xmlns:a16="http://schemas.microsoft.com/office/drawing/2014/main" id="{7138FB85-17C0-51D6-C27A-FB36E41EE713}"/>
              </a:ext>
            </a:extLst>
          </p:cNvPr>
          <p:cNvSpPr txBox="1">
            <a:spLocks/>
          </p:cNvSpPr>
          <p:nvPr/>
        </p:nvSpPr>
        <p:spPr>
          <a:xfrm>
            <a:off x="5549290" y="2966276"/>
            <a:ext cx="4674052" cy="187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hu-HU" spc="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Teendő(k) lista update</a:t>
            </a:r>
            <a:endParaRPr lang="hu-HU" spc="2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6" name="Kép 5" descr="A képen szöveg, képernyőkép, Kommunikációs eszköz, Mobileszköz látható&#10;&#10;Automatikusan generált leírás">
            <a:extLst>
              <a:ext uri="{FF2B5EF4-FFF2-40B4-BE49-F238E27FC236}">
                <a16:creationId xmlns:a16="http://schemas.microsoft.com/office/drawing/2014/main" id="{540EAFA3-56BD-22FB-2DE7-23B887604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565" y="830130"/>
            <a:ext cx="3299407" cy="595376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300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1E52"/>
            </a:gs>
            <a:gs pos="100000">
              <a:srgbClr val="27215D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52FDEFAE-3562-1CD7-DEFA-059891F91A75}"/>
              </a:ext>
            </a:extLst>
          </p:cNvPr>
          <p:cNvGrpSpPr/>
          <p:nvPr/>
        </p:nvGrpSpPr>
        <p:grpSpPr>
          <a:xfrm>
            <a:off x="1616766" y="74110"/>
            <a:ext cx="9160578" cy="1038613"/>
            <a:chOff x="2040822" y="557211"/>
            <a:chExt cx="9160578" cy="1038613"/>
          </a:xfrm>
        </p:grpSpPr>
        <p:pic>
          <p:nvPicPr>
            <p:cNvPr id="15" name="Kép 1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8796DD66-B734-212F-B143-D0190B018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174717F2-C47D-266F-3DC5-FD1E5DC4EBE2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7138FB85-17C0-51D6-C27A-FB36E41EE713}"/>
              </a:ext>
            </a:extLst>
          </p:cNvPr>
          <p:cNvSpPr txBox="1">
            <a:spLocks/>
          </p:cNvSpPr>
          <p:nvPr/>
        </p:nvSpPr>
        <p:spPr>
          <a:xfrm>
            <a:off x="5549290" y="2870017"/>
            <a:ext cx="4674052" cy="187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hu-HU" sz="6000" spc="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Jegyzetek</a:t>
            </a:r>
            <a:br>
              <a:rPr lang="hu-HU" sz="6000" spc="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</a:br>
            <a:r>
              <a:rPr lang="hu-HU" sz="2800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(ÚJ!)</a:t>
            </a:r>
          </a:p>
        </p:txBody>
      </p:sp>
      <p:pic>
        <p:nvPicPr>
          <p:cNvPr id="5" name="Kép 4" descr="A képen elektronika, szöveg, képernyőkép, Mobileszköz látható&#10;&#10;Automatikusan generált leírás">
            <a:extLst>
              <a:ext uri="{FF2B5EF4-FFF2-40B4-BE49-F238E27FC236}">
                <a16:creationId xmlns:a16="http://schemas.microsoft.com/office/drawing/2014/main" id="{36B325F9-63A9-4EAD-00B9-982EF83C5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856" y="1009469"/>
            <a:ext cx="2787934" cy="562366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23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9000">
              <a:srgbClr val="271E52"/>
            </a:gs>
            <a:gs pos="100000">
              <a:srgbClr val="211C50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52FDEFAE-3562-1CD7-DEFA-059891F91A75}"/>
              </a:ext>
            </a:extLst>
          </p:cNvPr>
          <p:cNvGrpSpPr/>
          <p:nvPr/>
        </p:nvGrpSpPr>
        <p:grpSpPr>
          <a:xfrm>
            <a:off x="1616766" y="74110"/>
            <a:ext cx="9160578" cy="1038613"/>
            <a:chOff x="2040822" y="557211"/>
            <a:chExt cx="9160578" cy="1038613"/>
          </a:xfrm>
        </p:grpSpPr>
        <p:pic>
          <p:nvPicPr>
            <p:cNvPr id="15" name="Kép 1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8796DD66-B734-212F-B143-D0190B018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174717F2-C47D-266F-3DC5-FD1E5DC4EBE2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17" name="Cím 1">
            <a:extLst>
              <a:ext uri="{FF2B5EF4-FFF2-40B4-BE49-F238E27FC236}">
                <a16:creationId xmlns:a16="http://schemas.microsoft.com/office/drawing/2014/main" id="{7138FB85-17C0-51D6-C27A-FB36E41EE713}"/>
              </a:ext>
            </a:extLst>
          </p:cNvPr>
          <p:cNvSpPr txBox="1">
            <a:spLocks/>
          </p:cNvSpPr>
          <p:nvPr/>
        </p:nvSpPr>
        <p:spPr>
          <a:xfrm>
            <a:off x="5637362" y="2952413"/>
            <a:ext cx="4497908" cy="187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hu-HU" sz="7200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Widget</a:t>
            </a:r>
            <a:endParaRPr lang="hu-HU" sz="7200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3" name="Kép 2" descr="A képen szöveg, képernyőkép, kütyü, Mobiltelefon látható&#10;&#10;Automatikusan generált leírás">
            <a:extLst>
              <a:ext uri="{FF2B5EF4-FFF2-40B4-BE49-F238E27FC236}">
                <a16:creationId xmlns:a16="http://schemas.microsoft.com/office/drawing/2014/main" id="{78511BA5-131F-B2A3-B070-B491F5A3E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604" y="1257458"/>
            <a:ext cx="2563168" cy="5268735"/>
          </a:xfrm>
          <a:custGeom>
            <a:avLst/>
            <a:gdLst>
              <a:gd name="connsiteX0" fmla="*/ 0 w 2563168"/>
              <a:gd name="connsiteY0" fmla="*/ 0 h 5268735"/>
              <a:gd name="connsiteX1" fmla="*/ 563897 w 2563168"/>
              <a:gd name="connsiteY1" fmla="*/ 0 h 5268735"/>
              <a:gd name="connsiteX2" fmla="*/ 1127794 w 2563168"/>
              <a:gd name="connsiteY2" fmla="*/ 0 h 5268735"/>
              <a:gd name="connsiteX3" fmla="*/ 1640428 w 2563168"/>
              <a:gd name="connsiteY3" fmla="*/ 0 h 5268735"/>
              <a:gd name="connsiteX4" fmla="*/ 2563168 w 2563168"/>
              <a:gd name="connsiteY4" fmla="*/ 0 h 5268735"/>
              <a:gd name="connsiteX5" fmla="*/ 2563168 w 2563168"/>
              <a:gd name="connsiteY5" fmla="*/ 532728 h 5268735"/>
              <a:gd name="connsiteX6" fmla="*/ 2563168 w 2563168"/>
              <a:gd name="connsiteY6" fmla="*/ 1012768 h 5268735"/>
              <a:gd name="connsiteX7" fmla="*/ 2563168 w 2563168"/>
              <a:gd name="connsiteY7" fmla="*/ 1650870 h 5268735"/>
              <a:gd name="connsiteX8" fmla="*/ 2563168 w 2563168"/>
              <a:gd name="connsiteY8" fmla="*/ 2130911 h 5268735"/>
              <a:gd name="connsiteX9" fmla="*/ 2563168 w 2563168"/>
              <a:gd name="connsiteY9" fmla="*/ 2558264 h 5268735"/>
              <a:gd name="connsiteX10" fmla="*/ 2563168 w 2563168"/>
              <a:gd name="connsiteY10" fmla="*/ 3038304 h 5268735"/>
              <a:gd name="connsiteX11" fmla="*/ 2563168 w 2563168"/>
              <a:gd name="connsiteY11" fmla="*/ 3571032 h 5268735"/>
              <a:gd name="connsiteX12" fmla="*/ 2563168 w 2563168"/>
              <a:gd name="connsiteY12" fmla="*/ 4156447 h 5268735"/>
              <a:gd name="connsiteX13" fmla="*/ 2563168 w 2563168"/>
              <a:gd name="connsiteY13" fmla="*/ 4636487 h 5268735"/>
              <a:gd name="connsiteX14" fmla="*/ 2563168 w 2563168"/>
              <a:gd name="connsiteY14" fmla="*/ 5268735 h 5268735"/>
              <a:gd name="connsiteX15" fmla="*/ 2050534 w 2563168"/>
              <a:gd name="connsiteY15" fmla="*/ 5268735 h 5268735"/>
              <a:gd name="connsiteX16" fmla="*/ 1537901 w 2563168"/>
              <a:gd name="connsiteY16" fmla="*/ 5268735 h 5268735"/>
              <a:gd name="connsiteX17" fmla="*/ 1025267 w 2563168"/>
              <a:gd name="connsiteY17" fmla="*/ 5268735 h 5268735"/>
              <a:gd name="connsiteX18" fmla="*/ 512634 w 2563168"/>
              <a:gd name="connsiteY18" fmla="*/ 5268735 h 5268735"/>
              <a:gd name="connsiteX19" fmla="*/ 0 w 2563168"/>
              <a:gd name="connsiteY19" fmla="*/ 5268735 h 5268735"/>
              <a:gd name="connsiteX20" fmla="*/ 0 w 2563168"/>
              <a:gd name="connsiteY20" fmla="*/ 4630633 h 5268735"/>
              <a:gd name="connsiteX21" fmla="*/ 0 w 2563168"/>
              <a:gd name="connsiteY21" fmla="*/ 3992530 h 5268735"/>
              <a:gd name="connsiteX22" fmla="*/ 0 w 2563168"/>
              <a:gd name="connsiteY22" fmla="*/ 3354428 h 5268735"/>
              <a:gd name="connsiteX23" fmla="*/ 0 w 2563168"/>
              <a:gd name="connsiteY23" fmla="*/ 2716326 h 5268735"/>
              <a:gd name="connsiteX24" fmla="*/ 0 w 2563168"/>
              <a:gd name="connsiteY24" fmla="*/ 2025536 h 5268735"/>
              <a:gd name="connsiteX25" fmla="*/ 0 w 2563168"/>
              <a:gd name="connsiteY25" fmla="*/ 1440121 h 5268735"/>
              <a:gd name="connsiteX26" fmla="*/ 0 w 2563168"/>
              <a:gd name="connsiteY26" fmla="*/ 802019 h 5268735"/>
              <a:gd name="connsiteX27" fmla="*/ 0 w 2563168"/>
              <a:gd name="connsiteY27" fmla="*/ 0 h 526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563168" h="5268735" fill="none" extrusionOk="0">
                <a:moveTo>
                  <a:pt x="0" y="0"/>
                </a:moveTo>
                <a:cubicBezTo>
                  <a:pt x="222526" y="-39247"/>
                  <a:pt x="361811" y="60731"/>
                  <a:pt x="563897" y="0"/>
                </a:cubicBezTo>
                <a:cubicBezTo>
                  <a:pt x="765983" y="-60731"/>
                  <a:pt x="872637" y="59717"/>
                  <a:pt x="1127794" y="0"/>
                </a:cubicBezTo>
                <a:cubicBezTo>
                  <a:pt x="1382951" y="-59717"/>
                  <a:pt x="1436467" y="37792"/>
                  <a:pt x="1640428" y="0"/>
                </a:cubicBezTo>
                <a:cubicBezTo>
                  <a:pt x="1844389" y="-37792"/>
                  <a:pt x="2335196" y="33950"/>
                  <a:pt x="2563168" y="0"/>
                </a:cubicBezTo>
                <a:cubicBezTo>
                  <a:pt x="2626680" y="200455"/>
                  <a:pt x="2525512" y="299248"/>
                  <a:pt x="2563168" y="532728"/>
                </a:cubicBezTo>
                <a:cubicBezTo>
                  <a:pt x="2600824" y="766208"/>
                  <a:pt x="2540528" y="899551"/>
                  <a:pt x="2563168" y="1012768"/>
                </a:cubicBezTo>
                <a:cubicBezTo>
                  <a:pt x="2585808" y="1125985"/>
                  <a:pt x="2542217" y="1480837"/>
                  <a:pt x="2563168" y="1650870"/>
                </a:cubicBezTo>
                <a:cubicBezTo>
                  <a:pt x="2584119" y="1820903"/>
                  <a:pt x="2550118" y="1924650"/>
                  <a:pt x="2563168" y="2130911"/>
                </a:cubicBezTo>
                <a:cubicBezTo>
                  <a:pt x="2576218" y="2337172"/>
                  <a:pt x="2525530" y="2380870"/>
                  <a:pt x="2563168" y="2558264"/>
                </a:cubicBezTo>
                <a:cubicBezTo>
                  <a:pt x="2600806" y="2735658"/>
                  <a:pt x="2510964" y="2827447"/>
                  <a:pt x="2563168" y="3038304"/>
                </a:cubicBezTo>
                <a:cubicBezTo>
                  <a:pt x="2615372" y="3249161"/>
                  <a:pt x="2547454" y="3463737"/>
                  <a:pt x="2563168" y="3571032"/>
                </a:cubicBezTo>
                <a:cubicBezTo>
                  <a:pt x="2578882" y="3678327"/>
                  <a:pt x="2543310" y="3866879"/>
                  <a:pt x="2563168" y="4156447"/>
                </a:cubicBezTo>
                <a:cubicBezTo>
                  <a:pt x="2583026" y="4446015"/>
                  <a:pt x="2540984" y="4494098"/>
                  <a:pt x="2563168" y="4636487"/>
                </a:cubicBezTo>
                <a:cubicBezTo>
                  <a:pt x="2585352" y="4778876"/>
                  <a:pt x="2489055" y="4995567"/>
                  <a:pt x="2563168" y="5268735"/>
                </a:cubicBezTo>
                <a:cubicBezTo>
                  <a:pt x="2395387" y="5299783"/>
                  <a:pt x="2252624" y="5227853"/>
                  <a:pt x="2050534" y="5268735"/>
                </a:cubicBezTo>
                <a:cubicBezTo>
                  <a:pt x="1848444" y="5309617"/>
                  <a:pt x="1758221" y="5225327"/>
                  <a:pt x="1537901" y="5268735"/>
                </a:cubicBezTo>
                <a:cubicBezTo>
                  <a:pt x="1317581" y="5312143"/>
                  <a:pt x="1249636" y="5252986"/>
                  <a:pt x="1025267" y="5268735"/>
                </a:cubicBezTo>
                <a:cubicBezTo>
                  <a:pt x="800898" y="5284484"/>
                  <a:pt x="648588" y="5239815"/>
                  <a:pt x="512634" y="5268735"/>
                </a:cubicBezTo>
                <a:cubicBezTo>
                  <a:pt x="376680" y="5297655"/>
                  <a:pt x="226146" y="5263279"/>
                  <a:pt x="0" y="5268735"/>
                </a:cubicBezTo>
                <a:cubicBezTo>
                  <a:pt x="-50051" y="5017264"/>
                  <a:pt x="72685" y="4803753"/>
                  <a:pt x="0" y="4630633"/>
                </a:cubicBezTo>
                <a:cubicBezTo>
                  <a:pt x="-72685" y="4457513"/>
                  <a:pt x="11170" y="4225169"/>
                  <a:pt x="0" y="3992530"/>
                </a:cubicBezTo>
                <a:cubicBezTo>
                  <a:pt x="-11170" y="3759891"/>
                  <a:pt x="29281" y="3595520"/>
                  <a:pt x="0" y="3354428"/>
                </a:cubicBezTo>
                <a:cubicBezTo>
                  <a:pt x="-29281" y="3113336"/>
                  <a:pt x="17300" y="2940829"/>
                  <a:pt x="0" y="2716326"/>
                </a:cubicBezTo>
                <a:cubicBezTo>
                  <a:pt x="-17300" y="2491823"/>
                  <a:pt x="35256" y="2322917"/>
                  <a:pt x="0" y="2025536"/>
                </a:cubicBezTo>
                <a:cubicBezTo>
                  <a:pt x="-35256" y="1728155"/>
                  <a:pt x="765" y="1609336"/>
                  <a:pt x="0" y="1440121"/>
                </a:cubicBezTo>
                <a:cubicBezTo>
                  <a:pt x="-765" y="1270906"/>
                  <a:pt x="38977" y="946890"/>
                  <a:pt x="0" y="802019"/>
                </a:cubicBezTo>
                <a:cubicBezTo>
                  <a:pt x="-38977" y="657148"/>
                  <a:pt x="45706" y="375421"/>
                  <a:pt x="0" y="0"/>
                </a:cubicBezTo>
                <a:close/>
              </a:path>
              <a:path w="2563168" h="5268735" stroke="0" extrusionOk="0">
                <a:moveTo>
                  <a:pt x="0" y="0"/>
                </a:moveTo>
                <a:cubicBezTo>
                  <a:pt x="138381" y="-19526"/>
                  <a:pt x="368191" y="11595"/>
                  <a:pt x="487002" y="0"/>
                </a:cubicBezTo>
                <a:cubicBezTo>
                  <a:pt x="605813" y="-11595"/>
                  <a:pt x="830450" y="23750"/>
                  <a:pt x="922740" y="0"/>
                </a:cubicBezTo>
                <a:cubicBezTo>
                  <a:pt x="1015030" y="-23750"/>
                  <a:pt x="1269024" y="7255"/>
                  <a:pt x="1486637" y="0"/>
                </a:cubicBezTo>
                <a:cubicBezTo>
                  <a:pt x="1704250" y="-7255"/>
                  <a:pt x="1818817" y="53689"/>
                  <a:pt x="1973639" y="0"/>
                </a:cubicBezTo>
                <a:cubicBezTo>
                  <a:pt x="2128461" y="-53689"/>
                  <a:pt x="2281156" y="24745"/>
                  <a:pt x="2563168" y="0"/>
                </a:cubicBezTo>
                <a:cubicBezTo>
                  <a:pt x="2603629" y="143958"/>
                  <a:pt x="2497018" y="505052"/>
                  <a:pt x="2563168" y="690790"/>
                </a:cubicBezTo>
                <a:cubicBezTo>
                  <a:pt x="2629318" y="876528"/>
                  <a:pt x="2556280" y="1136518"/>
                  <a:pt x="2563168" y="1276205"/>
                </a:cubicBezTo>
                <a:cubicBezTo>
                  <a:pt x="2570056" y="1415893"/>
                  <a:pt x="2515378" y="1573153"/>
                  <a:pt x="2563168" y="1861620"/>
                </a:cubicBezTo>
                <a:cubicBezTo>
                  <a:pt x="2610958" y="2150087"/>
                  <a:pt x="2510135" y="2210424"/>
                  <a:pt x="2563168" y="2341660"/>
                </a:cubicBezTo>
                <a:cubicBezTo>
                  <a:pt x="2616201" y="2472896"/>
                  <a:pt x="2562978" y="2610766"/>
                  <a:pt x="2563168" y="2821700"/>
                </a:cubicBezTo>
                <a:cubicBezTo>
                  <a:pt x="2563358" y="3032634"/>
                  <a:pt x="2497682" y="3118196"/>
                  <a:pt x="2563168" y="3407115"/>
                </a:cubicBezTo>
                <a:cubicBezTo>
                  <a:pt x="2628654" y="3696034"/>
                  <a:pt x="2497267" y="3817677"/>
                  <a:pt x="2563168" y="4045218"/>
                </a:cubicBezTo>
                <a:cubicBezTo>
                  <a:pt x="2629069" y="4272759"/>
                  <a:pt x="2528460" y="4270736"/>
                  <a:pt x="2563168" y="4472571"/>
                </a:cubicBezTo>
                <a:cubicBezTo>
                  <a:pt x="2597876" y="4674406"/>
                  <a:pt x="2501314" y="4943547"/>
                  <a:pt x="2563168" y="5268735"/>
                </a:cubicBezTo>
                <a:cubicBezTo>
                  <a:pt x="2315553" y="5289932"/>
                  <a:pt x="2184772" y="5238168"/>
                  <a:pt x="2050534" y="5268735"/>
                </a:cubicBezTo>
                <a:cubicBezTo>
                  <a:pt x="1916296" y="5299302"/>
                  <a:pt x="1770629" y="5219971"/>
                  <a:pt x="1537901" y="5268735"/>
                </a:cubicBezTo>
                <a:cubicBezTo>
                  <a:pt x="1305173" y="5317499"/>
                  <a:pt x="1251209" y="5222099"/>
                  <a:pt x="974004" y="5268735"/>
                </a:cubicBezTo>
                <a:cubicBezTo>
                  <a:pt x="696799" y="5315371"/>
                  <a:pt x="583425" y="5217521"/>
                  <a:pt x="461370" y="5268735"/>
                </a:cubicBezTo>
                <a:cubicBezTo>
                  <a:pt x="339315" y="5319949"/>
                  <a:pt x="123913" y="5244171"/>
                  <a:pt x="0" y="5268735"/>
                </a:cubicBezTo>
                <a:cubicBezTo>
                  <a:pt x="-7251" y="5163024"/>
                  <a:pt x="32307" y="5011061"/>
                  <a:pt x="0" y="4788695"/>
                </a:cubicBezTo>
                <a:cubicBezTo>
                  <a:pt x="-32307" y="4566329"/>
                  <a:pt x="6550" y="4416160"/>
                  <a:pt x="0" y="4255967"/>
                </a:cubicBezTo>
                <a:cubicBezTo>
                  <a:pt x="-6550" y="4095774"/>
                  <a:pt x="59383" y="3841497"/>
                  <a:pt x="0" y="3565177"/>
                </a:cubicBezTo>
                <a:cubicBezTo>
                  <a:pt x="-59383" y="3288857"/>
                  <a:pt x="63361" y="3206019"/>
                  <a:pt x="0" y="2979762"/>
                </a:cubicBezTo>
                <a:cubicBezTo>
                  <a:pt x="-63361" y="2753506"/>
                  <a:pt x="62909" y="2601960"/>
                  <a:pt x="0" y="2447035"/>
                </a:cubicBezTo>
                <a:cubicBezTo>
                  <a:pt x="-62909" y="2292110"/>
                  <a:pt x="11751" y="2150929"/>
                  <a:pt x="0" y="2019682"/>
                </a:cubicBezTo>
                <a:cubicBezTo>
                  <a:pt x="-11751" y="1888435"/>
                  <a:pt x="40166" y="1761413"/>
                  <a:pt x="0" y="1592329"/>
                </a:cubicBezTo>
                <a:cubicBezTo>
                  <a:pt x="-40166" y="1423245"/>
                  <a:pt x="65538" y="1256349"/>
                  <a:pt x="0" y="954226"/>
                </a:cubicBezTo>
                <a:cubicBezTo>
                  <a:pt x="-65538" y="652103"/>
                  <a:pt x="56868" y="471194"/>
                  <a:pt x="0" y="0"/>
                </a:cubicBezTo>
                <a:close/>
              </a:path>
            </a:pathLst>
          </a:custGeom>
          <a:ln w="41275" cmpd="sng">
            <a:solidFill>
              <a:srgbClr val="392F8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7212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1E56"/>
            </a:gs>
            <a:gs pos="98000">
              <a:srgbClr val="3C3391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25A5718A-5DA6-7AF3-C756-0BFDB5D57844}"/>
              </a:ext>
            </a:extLst>
          </p:cNvPr>
          <p:cNvGrpSpPr/>
          <p:nvPr/>
        </p:nvGrpSpPr>
        <p:grpSpPr>
          <a:xfrm>
            <a:off x="1616766" y="121735"/>
            <a:ext cx="9160578" cy="1038613"/>
            <a:chOff x="2040822" y="557211"/>
            <a:chExt cx="9160578" cy="1038613"/>
          </a:xfrm>
        </p:grpSpPr>
        <p:pic>
          <p:nvPicPr>
            <p:cNvPr id="19" name="Kép 18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BD545A9D-0F36-D1CD-C554-0A4FBA25B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9C0A70DC-BCDA-CB5D-EF88-30FC7A48810E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88C4EEE0-1BBB-99F7-C480-04BC7D9C4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8893" y="1532344"/>
            <a:ext cx="10326436" cy="1878824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hu-HU" sz="4200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Nehézségeink</a:t>
            </a:r>
            <a:endParaRPr lang="hu-HU" sz="4200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635B4333-17DD-DB6E-252D-0826C56CE531}"/>
              </a:ext>
            </a:extLst>
          </p:cNvPr>
          <p:cNvSpPr txBox="1">
            <a:spLocks/>
          </p:cNvSpPr>
          <p:nvPr/>
        </p:nvSpPr>
        <p:spPr>
          <a:xfrm>
            <a:off x="1589597" y="2886869"/>
            <a:ext cx="6659360" cy="3486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Alapértelmezett betűtípus megváltoztatása</a:t>
            </a:r>
          </a:p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Órarend </a:t>
            </a:r>
            <a:r>
              <a:rPr lang="hu-HU" sz="2400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(GitHub </a:t>
            </a:r>
            <a:r>
              <a:rPr lang="hu-HU" sz="2400" b="1" dirty="0" err="1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dependency</a:t>
            </a:r>
            <a:r>
              <a:rPr lang="hu-HU" sz="2400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)</a:t>
            </a:r>
          </a:p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Értesítések </a:t>
            </a:r>
            <a:r>
              <a:rPr lang="hu-HU" sz="2400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(Alarm Manager)</a:t>
            </a:r>
          </a:p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Widgetek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„megbízhatósága”</a:t>
            </a:r>
          </a:p>
          <a:p>
            <a:pPr marL="0" indent="0">
              <a:lnSpc>
                <a:spcPct val="80000"/>
              </a:lnSpc>
              <a:spcAft>
                <a:spcPts val="1200"/>
              </a:spcAft>
              <a:buSzPct val="160000"/>
              <a:buNone/>
            </a:pP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21" name="Kép 20" descr="A képen szöveg, Kommunikációs eszköz, Mobileszköz, Mobiltelefon látható&#10;&#10;Automatikusan generált leírás">
            <a:extLst>
              <a:ext uri="{FF2B5EF4-FFF2-40B4-BE49-F238E27FC236}">
                <a16:creationId xmlns:a16="http://schemas.microsoft.com/office/drawing/2014/main" id="{140798C4-EAB6-5B32-8DCD-E13BE03F7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730" y="1293873"/>
            <a:ext cx="2814720" cy="50791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971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233</Words>
  <Application>Microsoft Office PowerPoint</Application>
  <PresentationFormat>Szélesvásznú</PresentationFormat>
  <Paragraphs>54</Paragraphs>
  <Slides>14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22" baseType="lpstr">
      <vt:lpstr>Arial</vt:lpstr>
      <vt:lpstr>Baloo Tamma 2</vt:lpstr>
      <vt:lpstr>Baloo Tamma 2 ExtraBold</vt:lpstr>
      <vt:lpstr>Baloo Tamma 2 SemiBold</vt:lpstr>
      <vt:lpstr>Calibri</vt:lpstr>
      <vt:lpstr>Calibri Light</vt:lpstr>
      <vt:lpstr>Century Gothic</vt:lpstr>
      <vt:lpstr>Office-téma</vt:lpstr>
      <vt:lpstr>PowerPoint-bemutató</vt:lpstr>
      <vt:lpstr>PowerPoint-bemutató</vt:lpstr>
      <vt:lpstr>Mit terveztünk a harmadik demóig? avagy terveink a mai workshopra</vt:lpstr>
      <vt:lpstr>Haladás az előző workshop óta</vt:lpstr>
      <vt:lpstr>PowerPoint-bemutató</vt:lpstr>
      <vt:lpstr>PowerPoint-bemutató</vt:lpstr>
      <vt:lpstr>PowerPoint-bemutató</vt:lpstr>
      <vt:lpstr>PowerPoint-bemutató</vt:lpstr>
      <vt:lpstr>Nehézségeink</vt:lpstr>
      <vt:lpstr>Terveink a „fináléra”</vt:lpstr>
      <vt:lpstr>Webes felület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Bemutatkozik:</dc:title>
  <dc:creator>Dávid Tóth</dc:creator>
  <cp:lastModifiedBy>Dávid Tóth</cp:lastModifiedBy>
  <cp:revision>61</cp:revision>
  <dcterms:created xsi:type="dcterms:W3CDTF">2024-01-16T17:59:05Z</dcterms:created>
  <dcterms:modified xsi:type="dcterms:W3CDTF">2024-01-20T11:10:50Z</dcterms:modified>
</cp:coreProperties>
</file>